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4"/>
  </p:sldMasterIdLst>
  <p:notesMasterIdLst>
    <p:notesMasterId r:id="rId22"/>
  </p:notesMasterIdLst>
  <p:sldIdLst>
    <p:sldId id="278" r:id="rId5"/>
    <p:sldId id="279" r:id="rId6"/>
    <p:sldId id="280" r:id="rId7"/>
    <p:sldId id="281" r:id="rId8"/>
    <p:sldId id="282" r:id="rId9"/>
    <p:sldId id="283" r:id="rId10"/>
    <p:sldId id="293" r:id="rId11"/>
    <p:sldId id="294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2" r:id="rId20"/>
    <p:sldId id="29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00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114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079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1549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02064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381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3027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328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33445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3674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50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93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4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571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2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9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77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7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858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095" y="384313"/>
            <a:ext cx="11343860" cy="14412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 err="1">
                <a:effectLst/>
                <a:latin typeface="Algerian" panose="04020705040A02060702" pitchFamily="82" charset="0"/>
              </a:rPr>
              <a:t>EchoReel</a:t>
            </a:r>
            <a:r>
              <a:rPr lang="en-US" sz="3600" b="1" dirty="0">
                <a:effectLst/>
                <a:latin typeface="Algerian" panose="04020705040A02060702" pitchFamily="82" charset="0"/>
              </a:rPr>
              <a:t>:</a:t>
            </a:r>
            <a:br>
              <a:rPr lang="en-US" sz="3600" b="1" dirty="0">
                <a:effectLst/>
                <a:latin typeface="Algerian" panose="04020705040A02060702" pitchFamily="82" charset="0"/>
              </a:rPr>
            </a:br>
            <a:r>
              <a:rPr lang="en-US" sz="3600" kern="100" dirty="0"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A Content-Based</a:t>
            </a:r>
            <a:r>
              <a:rPr lang="en-US" sz="3600" b="1" dirty="0">
                <a:effectLst/>
                <a:latin typeface="Algerian" panose="04020705040A02060702" pitchFamily="82" charset="0"/>
              </a:rPr>
              <a:t> Movie Recommendation System </a:t>
            </a:r>
            <a:r>
              <a:rPr lang="en-US" sz="3600" dirty="0">
                <a:effectLst/>
                <a:latin typeface="Algerian" panose="04020705040A02060702" pitchFamily="82" charset="0"/>
              </a:rPr>
              <a:t>🎬</a:t>
            </a: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7079" y="4458850"/>
            <a:ext cx="4699330" cy="2876228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effectLst/>
              </a:rPr>
              <a:t>By: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Sneha Kumari 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(IITRPRAI_</a:t>
            </a:r>
            <a:r>
              <a:rPr lang="en-US" b="1" dirty="0">
                <a:effectLst/>
              </a:rPr>
              <a:t>24081716</a:t>
            </a:r>
            <a:r>
              <a:rPr lang="en-US" dirty="0">
                <a:effectLst/>
              </a:rPr>
              <a:t>)</a:t>
            </a:r>
            <a:br>
              <a:rPr lang="en-US" dirty="0">
                <a:effectLst/>
              </a:rPr>
            </a:br>
            <a:r>
              <a:rPr lang="en-US" b="1" dirty="0">
                <a:effectLst/>
              </a:rPr>
              <a:t>Course:</a:t>
            </a:r>
            <a:r>
              <a:rPr lang="en-US" dirty="0">
                <a:effectLst/>
              </a:rPr>
              <a:t> Minor in Artificial Intelligence, IIT Ropar</a:t>
            </a:r>
            <a:br>
              <a:rPr lang="en-US" dirty="0">
                <a:effectLst/>
              </a:rPr>
            </a:br>
            <a:r>
              <a:rPr lang="en-US" b="1" dirty="0">
                <a:effectLst/>
              </a:rPr>
              <a:t>Track:</a:t>
            </a:r>
            <a:r>
              <a:rPr lang="en-US" dirty="0">
                <a:effectLst/>
              </a:rPr>
              <a:t> Artificial Intelligence</a:t>
            </a:r>
            <a:endParaRPr lang="en-US" i="1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E0B5D2-8C8D-B389-8714-C95EF7B31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85" y="1951446"/>
            <a:ext cx="6728794" cy="490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68B205-F698-8E6A-65A0-6F86622E5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990" y="1290048"/>
            <a:ext cx="317182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50FE-28C7-31EE-FDF0-D0E40DC61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Heatmap of similarity scores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F63AB8-2558-5740-7452-F5C8AA345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8593" y="1935921"/>
            <a:ext cx="4373810" cy="36957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7A3AB6-7561-AFCB-E290-488EEE550809}"/>
              </a:ext>
            </a:extLst>
          </p:cNvPr>
          <p:cNvSpPr txBox="1"/>
          <p:nvPr/>
        </p:nvSpPr>
        <p:spPr>
          <a:xfrm>
            <a:off x="397565" y="2999980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High intra-movie similarity:</a:t>
            </a:r>
            <a:r>
              <a:rPr lang="en-US" dirty="0"/>
              <a:t> Diagonal shows perfect self-similarity</a:t>
            </a:r>
          </a:p>
          <a:p>
            <a:pPr lvl="0"/>
            <a:r>
              <a:rPr lang="en-US" b="1" dirty="0"/>
              <a:t>Clusters of similar movies:</a:t>
            </a:r>
            <a:r>
              <a:rPr lang="en-US" dirty="0"/>
              <a:t> Bright patches indicate thematic/genre-based grouping</a:t>
            </a:r>
          </a:p>
          <a:p>
            <a:pPr lvl="0"/>
            <a:r>
              <a:rPr lang="en-US" b="1" dirty="0"/>
              <a:t>Low similarity zones:</a:t>
            </a:r>
            <a:r>
              <a:rPr lang="en-US" dirty="0"/>
              <a:t> Dark areas indicate distinct content/features</a:t>
            </a:r>
          </a:p>
          <a:p>
            <a:pPr lvl="0"/>
            <a:r>
              <a:rPr lang="en-US" b="1" dirty="0"/>
              <a:t>Range-bound similarity:</a:t>
            </a:r>
            <a:r>
              <a:rPr lang="en-US" dirty="0"/>
              <a:t> Most values between 0.6 and 1.0, indicating moderate-to-strong relationships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978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23F7-EB93-D631-F62B-2726D467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7377"/>
            <a:ext cx="10353762" cy="1257300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4800" b="1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🏆</a:t>
            </a:r>
            <a:r>
              <a:rPr lang="en-US" sz="4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Results &amp; Observations</a:t>
            </a:r>
            <a:endParaRPr lang="en-US" sz="4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F7E98-B1EE-7D8D-EA0A-DA7C3A385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20" y="1571625"/>
            <a:ext cx="10353762" cy="3714749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</a:rPr>
              <a:t>User Input:</a:t>
            </a:r>
            <a:r>
              <a:rPr lang="en-US" dirty="0">
                <a:effectLst/>
              </a:rPr>
              <a:t> 🎞 </a:t>
            </a:r>
            <a:r>
              <a:rPr lang="en-US" i="1" dirty="0">
                <a:effectLst/>
              </a:rPr>
              <a:t>Avatar (2009)</a:t>
            </a:r>
            <a:br>
              <a:rPr lang="en-US" dirty="0">
                <a:effectLst/>
              </a:rPr>
            </a:br>
            <a:r>
              <a:rPr lang="en-US" b="1" dirty="0" err="1">
                <a:effectLst/>
              </a:rPr>
              <a:t>EchoReel</a:t>
            </a:r>
            <a:r>
              <a:rPr lang="en-US" b="1" dirty="0">
                <a:effectLst/>
              </a:rPr>
              <a:t> Output: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➡ Aliens vs Predator: </a:t>
            </a:r>
            <a:r>
              <a:rPr lang="en-US" dirty="0" err="1">
                <a:effectLst/>
              </a:rPr>
              <a:t>Reqiem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➡ </a:t>
            </a:r>
            <a:r>
              <a:rPr lang="en-US" i="1" dirty="0">
                <a:effectLst/>
              </a:rPr>
              <a:t>Falcon Rising 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➡  Aliens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➡ </a:t>
            </a:r>
            <a:r>
              <a:rPr lang="en-US" i="1" dirty="0">
                <a:effectLst/>
              </a:rPr>
              <a:t>Independence Day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➡ Titan A.E.</a:t>
            </a:r>
          </a:p>
          <a:p>
            <a:r>
              <a:rPr lang="en-US" dirty="0">
                <a:effectLst/>
              </a:rPr>
              <a:t>✨ Each recommendation shares </a:t>
            </a:r>
            <a:r>
              <a:rPr lang="en-US" b="1" dirty="0">
                <a:effectLst/>
              </a:rPr>
              <a:t>sci-fi, action, and futuristic storytelling themes</a:t>
            </a:r>
            <a:r>
              <a:rPr lang="en-US" dirty="0">
                <a:effectLst/>
              </a:rPr>
              <a:t>, showing how </a:t>
            </a:r>
            <a:r>
              <a:rPr lang="en-US" dirty="0" err="1">
                <a:effectLst/>
              </a:rPr>
              <a:t>EchoReel</a:t>
            </a:r>
            <a:r>
              <a:rPr lang="en-US" dirty="0">
                <a:effectLst/>
              </a:rPr>
              <a:t> captures narrative and stylistic context.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A23DF-ACC3-07DF-A77C-35FF55BFC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051" y="1667357"/>
            <a:ext cx="6215269" cy="2273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754105-E455-1F50-E34D-2BDE6CCE006E}"/>
              </a:ext>
            </a:extLst>
          </p:cNvPr>
          <p:cNvSpPr txBox="1"/>
          <p:nvPr/>
        </p:nvSpPr>
        <p:spPr>
          <a:xfrm>
            <a:off x="5179157" y="5286374"/>
            <a:ext cx="6093724" cy="1345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Fast similarity computation due to precomputed vectors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Consistently relevant recommendations across genres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Real-time poster fetching enhances engagement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Streamlit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UI provides clean and intuitive experience</a:t>
            </a:r>
          </a:p>
        </p:txBody>
      </p:sp>
    </p:spTree>
    <p:extLst>
      <p:ext uri="{BB962C8B-B14F-4D97-AF65-F5344CB8AC3E}">
        <p14:creationId xmlns:p14="http://schemas.microsoft.com/office/powerpoint/2010/main" val="406445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6AF92-8EFF-06CB-AA3C-2DECBD4B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</a:rPr>
              <a:t>🌟 Industry Impact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CD1BF-7645-1BC7-965B-894423D2E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217" y="1935921"/>
            <a:ext cx="6042992" cy="4478131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AI-powered recommendation systems are reshaping entertainment worldwide:</a:t>
            </a:r>
          </a:p>
          <a:p>
            <a:r>
              <a:rPr lang="en-US" dirty="0">
                <a:effectLst/>
              </a:rPr>
              <a:t>🎬 </a:t>
            </a:r>
            <a:r>
              <a:rPr lang="en-US" b="1" dirty="0">
                <a:effectLst/>
              </a:rPr>
              <a:t>OTT Platforms:</a:t>
            </a:r>
            <a:r>
              <a:rPr lang="en-US" dirty="0">
                <a:effectLst/>
              </a:rPr>
              <a:t> 80% of Netflix views originate from AI recommendations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📈 </a:t>
            </a:r>
            <a:r>
              <a:rPr lang="en-US" b="1" dirty="0">
                <a:effectLst/>
              </a:rPr>
              <a:t>User Engagement:</a:t>
            </a:r>
            <a:r>
              <a:rPr lang="en-US" dirty="0">
                <a:effectLst/>
              </a:rPr>
              <a:t> Personalized AI suggestions increase retention by 35%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💡 </a:t>
            </a:r>
            <a:r>
              <a:rPr lang="en-US" b="1" dirty="0">
                <a:effectLst/>
              </a:rPr>
              <a:t>Market Growth:</a:t>
            </a:r>
            <a:r>
              <a:rPr lang="en-US" dirty="0">
                <a:effectLst/>
              </a:rPr>
              <a:t> Global recommendation engine market projected to reach </a:t>
            </a:r>
            <a:r>
              <a:rPr lang="en-US" b="1" dirty="0">
                <a:effectLst/>
              </a:rPr>
              <a:t>$17B by 2028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🌏 </a:t>
            </a:r>
            <a:r>
              <a:rPr lang="en-US" b="1" dirty="0">
                <a:effectLst/>
              </a:rPr>
              <a:t>Scalability: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EchoReel’s</a:t>
            </a:r>
            <a:r>
              <a:rPr lang="en-US" dirty="0">
                <a:effectLst/>
              </a:rPr>
              <a:t> OMDB-based model can adapt to multiple languages and content ecosystems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29D4CF-AFF3-DDC9-7EB4-36704F67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" y="1550504"/>
            <a:ext cx="5549348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36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E5D-B42F-BC75-1677-77B7C42FE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</a:rPr>
              <a:t>🧩 Ethics &amp; Data Responsibility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A4343-BB73-1951-18C5-03F8697C0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EchoReel</a:t>
            </a:r>
            <a:r>
              <a:rPr lang="en-US" dirty="0">
                <a:effectLst/>
              </a:rPr>
              <a:t> emphasizes ethical, transparent, and privacy-respecting AI design:</a:t>
            </a:r>
          </a:p>
          <a:p>
            <a:pPr lvl="0"/>
            <a:r>
              <a:rPr lang="en-US" dirty="0">
                <a:effectLst/>
              </a:rPr>
              <a:t>No personal data collection — content-based only</a:t>
            </a:r>
          </a:p>
          <a:p>
            <a:pPr lvl="0"/>
            <a:r>
              <a:rPr lang="en-US" dirty="0">
                <a:effectLst/>
              </a:rPr>
              <a:t>Avoids user bias by not depending on ratings or demographics</a:t>
            </a:r>
          </a:p>
          <a:p>
            <a:pPr lvl="0"/>
            <a:r>
              <a:rPr lang="en-US" dirty="0">
                <a:effectLst/>
              </a:rPr>
              <a:t>Transparent similarity logic and explainable recommendations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36964-F449-7DA2-7246-E53480C6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105" y="4147931"/>
            <a:ext cx="3588026" cy="271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83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73C4-5CF9-A70B-92C3-B9BBE14A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</a:rPr>
              <a:t>🌱 Sustainability in AI Systems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A8DF0-4174-C4AD-7ECD-5EE30EF01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6507422" cy="3695136"/>
          </a:xfrm>
        </p:spPr>
        <p:txBody>
          <a:bodyPr/>
          <a:lstStyle/>
          <a:p>
            <a:r>
              <a:rPr lang="en-US" dirty="0" err="1">
                <a:effectLst/>
              </a:rPr>
              <a:t>EchoReel</a:t>
            </a:r>
            <a:r>
              <a:rPr lang="en-US" dirty="0">
                <a:effectLst/>
              </a:rPr>
              <a:t> optimizes for lightweight, sustainable computation:</a:t>
            </a:r>
          </a:p>
          <a:p>
            <a:pPr lvl="0"/>
            <a:r>
              <a:rPr lang="en-US" dirty="0">
                <a:effectLst/>
              </a:rPr>
              <a:t>Uses </a:t>
            </a:r>
            <a:r>
              <a:rPr lang="en-US" b="1" dirty="0" err="1">
                <a:effectLst/>
              </a:rPr>
              <a:t>CountVectorizer</a:t>
            </a:r>
            <a:r>
              <a:rPr lang="en-US" dirty="0">
                <a:effectLst/>
              </a:rPr>
              <a:t> over heavy neural models for speed and energy efficiency</a:t>
            </a:r>
          </a:p>
          <a:p>
            <a:pPr lvl="0"/>
            <a:r>
              <a:rPr lang="en-US" dirty="0">
                <a:effectLst/>
              </a:rPr>
              <a:t>Cached similarity matrices reduce redundant computation</a:t>
            </a:r>
          </a:p>
          <a:p>
            <a:pPr lvl="0"/>
            <a:r>
              <a:rPr lang="en-US" dirty="0">
                <a:effectLst/>
              </a:rPr>
              <a:t>Compact Pickle model = lower memory footprint and greener AI processing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971D53-6E39-C233-6719-DBEA9CFCB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504" y="2610678"/>
            <a:ext cx="4433201" cy="424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43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81111-3D41-D614-432D-719BCF76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</a:rPr>
              <a:t>🚀 The Road Ahead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FB8A3-53D9-2453-2170-C178D14D0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47" y="2109316"/>
            <a:ext cx="6706205" cy="4437258"/>
          </a:xfrm>
        </p:spPr>
        <p:txBody>
          <a:bodyPr/>
          <a:lstStyle/>
          <a:p>
            <a:r>
              <a:rPr lang="en-US" dirty="0" err="1">
                <a:effectLst/>
              </a:rPr>
              <a:t>EchoReel</a:t>
            </a:r>
            <a:r>
              <a:rPr lang="en-US" dirty="0">
                <a:effectLst/>
              </a:rPr>
              <a:t> is just the beginning of smarter, context-aware entertainment discovery.</a:t>
            </a:r>
          </a:p>
          <a:p>
            <a:r>
              <a:rPr lang="en-US" b="1" dirty="0">
                <a:effectLst/>
              </a:rPr>
              <a:t>Future Enhancements: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🔹 Integrate hybrid filtering (content + user behavior)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🔹 Use </a:t>
            </a:r>
            <a:r>
              <a:rPr lang="en-US" b="1" dirty="0">
                <a:effectLst/>
              </a:rPr>
              <a:t>BERT embeddings</a:t>
            </a:r>
            <a:r>
              <a:rPr lang="en-US" dirty="0">
                <a:effectLst/>
              </a:rPr>
              <a:t> for semantic-level movie understanding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🔹 Add visual similarity (poster-based CNN models)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🔹 Deploy on cloud (AWS / Hugging Face Spaces) for global access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BAB395-EA9E-E9F0-4F8A-D9F296E3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652" y="1305339"/>
            <a:ext cx="4929809" cy="524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52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54628-AA2E-03A2-38EC-26F21C038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>
                <a:effectLst/>
              </a:rPr>
              <a:t>💡 Conclusion: Empowering Stories Through 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95A4F-CF2E-D06E-4714-96522DD07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74" y="2513160"/>
            <a:ext cx="5487005" cy="4152336"/>
          </a:xfrm>
        </p:spPr>
        <p:txBody>
          <a:bodyPr/>
          <a:lstStyle/>
          <a:p>
            <a:r>
              <a:rPr lang="en-US" dirty="0" err="1">
                <a:effectLst/>
              </a:rPr>
              <a:t>EchoReel</a:t>
            </a:r>
            <a:r>
              <a:rPr lang="en-US" dirty="0">
                <a:effectLst/>
              </a:rPr>
              <a:t> bridges technology and storytelling — helping users find the </a:t>
            </a:r>
            <a:r>
              <a:rPr lang="en-US" i="1" dirty="0">
                <a:effectLst/>
              </a:rPr>
              <a:t>right movie at the right time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By combining </a:t>
            </a:r>
            <a:r>
              <a:rPr lang="en-US" b="1" dirty="0">
                <a:effectLst/>
              </a:rPr>
              <a:t>AI precision</a:t>
            </a:r>
            <a:r>
              <a:rPr lang="en-US" dirty="0">
                <a:effectLst/>
              </a:rPr>
              <a:t> with </a:t>
            </a:r>
            <a:r>
              <a:rPr lang="en-US" b="1" dirty="0">
                <a:effectLst/>
              </a:rPr>
              <a:t>human curiosity</a:t>
            </a:r>
            <a:r>
              <a:rPr lang="en-US" dirty="0">
                <a:effectLst/>
              </a:rPr>
              <a:t>, it redefines entertainment discovery for the modern era.</a:t>
            </a:r>
          </a:p>
          <a:p>
            <a:r>
              <a:rPr lang="en-US" dirty="0">
                <a:effectLst/>
              </a:rPr>
              <a:t>🎬 </a:t>
            </a:r>
            <a:r>
              <a:rPr lang="en-US" i="1" dirty="0">
                <a:effectLst/>
              </a:rPr>
              <a:t>“Because sometimes, the best story is the one you didn’t know you needed to see.”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E5F1F7-2326-A560-1BFE-6F59C365F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379" y="1550504"/>
            <a:ext cx="5855542" cy="530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47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32A46-40DD-B351-8EFE-D2EC3E4B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69" y="2588525"/>
            <a:ext cx="10353762" cy="1257300"/>
          </a:xfrm>
        </p:spPr>
        <p:txBody>
          <a:bodyPr>
            <a:noAutofit/>
          </a:bodyPr>
          <a:lstStyle/>
          <a:p>
            <a:r>
              <a:rPr lang="en-US" sz="8800" dirty="0">
                <a:latin typeface="Bodoni MT Black" panose="02070A03080606020203" pitchFamily="18" charset="0"/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3899703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51111" y="-1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b="1" dirty="0">
                <a:effectLst/>
              </a:rPr>
              <a:t> Introduction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89649"/>
            <a:ext cx="5275353" cy="4058751"/>
          </a:xfrm>
        </p:spPr>
        <p:txBody>
          <a:bodyPr anchor="t">
            <a:normAutofit lnSpcReduction="10000"/>
          </a:bodyPr>
          <a:lstStyle/>
          <a:p>
            <a:pPr lvl="0"/>
            <a:r>
              <a:rPr lang="en-US" dirty="0">
                <a:effectLst/>
              </a:rPr>
              <a:t>In today’s world of streaming platforms, viewers face </a:t>
            </a:r>
            <a:r>
              <a:rPr lang="en-US" b="1" dirty="0">
                <a:effectLst/>
              </a:rPr>
              <a:t>content overload</a:t>
            </a:r>
            <a:r>
              <a:rPr lang="en-US" dirty="0">
                <a:effectLst/>
              </a:rPr>
              <a:t>.</a:t>
            </a:r>
          </a:p>
          <a:p>
            <a:pPr lvl="0"/>
            <a:r>
              <a:rPr lang="en-US" dirty="0">
                <a:effectLst/>
              </a:rPr>
              <a:t>It becomes challenging to decide </a:t>
            </a:r>
            <a:r>
              <a:rPr lang="en-US" b="1" dirty="0">
                <a:effectLst/>
              </a:rPr>
              <a:t>what to watch next</a:t>
            </a:r>
            <a:r>
              <a:rPr lang="en-US" dirty="0">
                <a:effectLst/>
              </a:rPr>
              <a:t>.</a:t>
            </a:r>
          </a:p>
          <a:p>
            <a:pPr lvl="0"/>
            <a:r>
              <a:rPr lang="en-US" dirty="0" err="1">
                <a:effectLst/>
              </a:rPr>
              <a:t>EchoReel</a:t>
            </a:r>
            <a:r>
              <a:rPr lang="en-US" dirty="0">
                <a:effectLst/>
              </a:rPr>
              <a:t> aims to make this easier by using </a:t>
            </a:r>
            <a:r>
              <a:rPr lang="en-US" b="1" dirty="0">
                <a:effectLst/>
              </a:rPr>
              <a:t>Machine Learning</a:t>
            </a:r>
            <a:r>
              <a:rPr lang="en-US" dirty="0">
                <a:effectLst/>
              </a:rPr>
              <a:t> to recommend movies </a:t>
            </a:r>
            <a:r>
              <a:rPr lang="en-US" b="1" dirty="0">
                <a:effectLst/>
              </a:rPr>
              <a:t>similar to your favorites</a:t>
            </a:r>
            <a:r>
              <a:rPr lang="en-US" dirty="0">
                <a:effectLst/>
              </a:rPr>
              <a:t>.</a:t>
            </a:r>
          </a:p>
          <a:p>
            <a:pPr lvl="0"/>
            <a:r>
              <a:rPr lang="en-US" dirty="0">
                <a:effectLst/>
              </a:rPr>
              <a:t>This system learns </a:t>
            </a:r>
            <a:r>
              <a:rPr lang="en-US" b="1" dirty="0">
                <a:effectLst/>
              </a:rPr>
              <a:t>movie features and similarities</a:t>
            </a:r>
            <a:r>
              <a:rPr lang="en-US" dirty="0">
                <a:effectLst/>
              </a:rPr>
              <a:t> — not popularity — to generate meaningful suggestions.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3FA03-8E4A-3DE8-3E04-A863274D2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98246" y="56315"/>
            <a:ext cx="6745357" cy="674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D651-756A-5E1C-EF3A-8C9EDB13E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🌍 The Modern Entertainment Dilemma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634AA-E56C-EA3C-1359-80D7CA4F9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265" y="2029802"/>
            <a:ext cx="6282134" cy="451677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In today’s streaming-driven era, users face an overwhelming number of choices — thousands of movies, limited time, and constant indecision.</a:t>
            </a:r>
          </a:p>
          <a:p>
            <a:r>
              <a:rPr lang="en-US" b="1" dirty="0"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Key Challenges:</a:t>
            </a:r>
            <a:endParaRPr lang="en-US" dirty="0">
              <a:effectLst/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en-US" dirty="0"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🎥 10,000+ movies released globally each year.</a:t>
            </a:r>
            <a:br>
              <a:rPr lang="en-US" dirty="0">
                <a:effectLst/>
                <a:latin typeface="Arial Narrow" panose="020B0606020202030204" pitchFamily="34" charset="0"/>
                <a:cs typeface="Arial" panose="020B0604020202020204" pitchFamily="34" charset="0"/>
              </a:rPr>
            </a:br>
            <a:r>
              <a:rPr lang="en-US" dirty="0"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🔎 Users spend an average of 20+ minutes daily just deciding what to watch.</a:t>
            </a:r>
            <a:br>
              <a:rPr lang="en-US" dirty="0">
                <a:effectLst/>
                <a:latin typeface="Arial Narrow" panose="020B0606020202030204" pitchFamily="34" charset="0"/>
                <a:cs typeface="Arial" panose="020B0604020202020204" pitchFamily="34" charset="0"/>
              </a:rPr>
            </a:br>
            <a:r>
              <a:rPr lang="en-US" dirty="0"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💡 OTT fatigue is real — personalization is now a necessity, not a luxury.</a:t>
            </a:r>
          </a:p>
          <a:p>
            <a:r>
              <a:rPr lang="en-US" b="1" dirty="0" err="1"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EchoReel</a:t>
            </a:r>
            <a:r>
              <a:rPr lang="en-US" dirty="0"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addresses this challenge by offering intelligent, data-driven movie recommendations that </a:t>
            </a:r>
            <a:r>
              <a:rPr lang="en-US" i="1" dirty="0"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truly align</a:t>
            </a:r>
            <a:r>
              <a:rPr lang="en-US" dirty="0"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 with the user’s taste.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F2B7F-4127-DFF5-43AA-049C5A018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399" y="1736035"/>
            <a:ext cx="5088835" cy="512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D90DC-74C0-2DB7-8B56-010406D04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/>
              </a:rPr>
              <a:t>🧠 The AI Revolution in Movie Discovery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33F47-83C0-2D1D-6DAE-064FE195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95" y="1736035"/>
            <a:ext cx="6311952" cy="4761936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Bodoni MT" panose="02070603080606020203" pitchFamily="18" charset="0"/>
              </a:rPr>
              <a:t>Movie discovery has evolved from simple genre filters to context-aware AI models. </a:t>
            </a:r>
            <a:r>
              <a:rPr lang="en-US" dirty="0" err="1">
                <a:effectLst/>
                <a:latin typeface="Bodoni MT" panose="02070603080606020203" pitchFamily="18" charset="0"/>
              </a:rPr>
              <a:t>EchoReel</a:t>
            </a:r>
            <a:r>
              <a:rPr lang="en-US" dirty="0">
                <a:effectLst/>
                <a:latin typeface="Bodoni MT" panose="02070603080606020203" pitchFamily="18" charset="0"/>
              </a:rPr>
              <a:t> represents the next step — combining machine learning and NLP for story-level understanding.</a:t>
            </a:r>
          </a:p>
          <a:p>
            <a:r>
              <a:rPr lang="en-US" b="1" dirty="0">
                <a:effectLst/>
                <a:latin typeface="Bodoni MT" panose="02070603080606020203" pitchFamily="18" charset="0"/>
              </a:rPr>
              <a:t>Evolution Timeline:</a:t>
            </a:r>
            <a:endParaRPr lang="en-US" dirty="0">
              <a:effectLst/>
              <a:latin typeface="Bodoni MT" panose="02070603080606020203" pitchFamily="18" charset="0"/>
            </a:endParaRPr>
          </a:p>
          <a:p>
            <a:pPr marL="0" indent="0">
              <a:buNone/>
            </a:pPr>
            <a:r>
              <a:rPr lang="en-US" dirty="0">
                <a:effectLst/>
                <a:latin typeface="Bodoni MT" panose="02070603080606020203" pitchFamily="18" charset="0"/>
              </a:rPr>
              <a:t> </a:t>
            </a:r>
            <a:r>
              <a:rPr lang="en-US" b="1" dirty="0">
                <a:effectLst/>
                <a:latin typeface="Bodoni MT" panose="02070603080606020203" pitchFamily="18" charset="0"/>
              </a:rPr>
              <a:t>Rule-Based Filters:</a:t>
            </a:r>
            <a:r>
              <a:rPr lang="en-US" dirty="0">
                <a:effectLst/>
                <a:latin typeface="Bodoni MT" panose="02070603080606020203" pitchFamily="18" charset="0"/>
              </a:rPr>
              <a:t> Basic genre/year/actor sorting.</a:t>
            </a:r>
            <a:br>
              <a:rPr lang="en-US" dirty="0">
                <a:effectLst/>
                <a:latin typeface="Bodoni MT" panose="02070603080606020203" pitchFamily="18" charset="0"/>
              </a:rPr>
            </a:br>
            <a:r>
              <a:rPr lang="en-US" dirty="0">
                <a:effectLst/>
                <a:latin typeface="Bodoni MT" panose="02070603080606020203" pitchFamily="18" charset="0"/>
              </a:rPr>
              <a:t> </a:t>
            </a:r>
            <a:r>
              <a:rPr lang="en-US" b="1" dirty="0">
                <a:effectLst/>
                <a:latin typeface="Bodoni MT" panose="02070603080606020203" pitchFamily="18" charset="0"/>
              </a:rPr>
              <a:t>Collaborative Filtering:</a:t>
            </a:r>
            <a:r>
              <a:rPr lang="en-US" dirty="0">
                <a:effectLst/>
                <a:latin typeface="Bodoni MT" panose="02070603080606020203" pitchFamily="18" charset="0"/>
              </a:rPr>
              <a:t> “Users who liked X also liked Y.”</a:t>
            </a:r>
            <a:br>
              <a:rPr lang="en-US" dirty="0">
                <a:effectLst/>
                <a:latin typeface="Bodoni MT" panose="02070603080606020203" pitchFamily="18" charset="0"/>
              </a:rPr>
            </a:br>
            <a:r>
              <a:rPr lang="en-US" dirty="0">
                <a:effectLst/>
                <a:latin typeface="Bodoni MT" panose="02070603080606020203" pitchFamily="18" charset="0"/>
              </a:rPr>
              <a:t> </a:t>
            </a:r>
            <a:r>
              <a:rPr lang="en-US" b="1" dirty="0">
                <a:effectLst/>
                <a:latin typeface="Bodoni MT" panose="02070603080606020203" pitchFamily="18" charset="0"/>
              </a:rPr>
              <a:t>Content-Based Filtering (</a:t>
            </a:r>
            <a:r>
              <a:rPr lang="en-US" b="1" dirty="0" err="1">
                <a:effectLst/>
                <a:latin typeface="Bodoni MT" panose="02070603080606020203" pitchFamily="18" charset="0"/>
              </a:rPr>
              <a:t>EchoReel</a:t>
            </a:r>
            <a:r>
              <a:rPr lang="en-US" b="1" dirty="0">
                <a:effectLst/>
                <a:latin typeface="Bodoni MT" panose="02070603080606020203" pitchFamily="18" charset="0"/>
              </a:rPr>
              <a:t>):</a:t>
            </a:r>
            <a:r>
              <a:rPr lang="en-US" dirty="0">
                <a:effectLst/>
                <a:latin typeface="Bodoni MT" panose="02070603080606020203" pitchFamily="18" charset="0"/>
              </a:rPr>
              <a:t> Analyzes movie plots, cast, and crew to find meaningful similarities.</a:t>
            </a:r>
            <a:br>
              <a:rPr lang="en-US" dirty="0">
                <a:effectLst/>
                <a:latin typeface="Bodoni MT" panose="02070603080606020203" pitchFamily="18" charset="0"/>
              </a:rPr>
            </a:br>
            <a:r>
              <a:rPr lang="en-US" dirty="0">
                <a:effectLst/>
                <a:latin typeface="Bodoni MT" panose="02070603080606020203" pitchFamily="18" charset="0"/>
              </a:rPr>
              <a:t> </a:t>
            </a:r>
            <a:r>
              <a:rPr lang="en-US" b="1" dirty="0">
                <a:effectLst/>
                <a:latin typeface="Bodoni MT" panose="02070603080606020203" pitchFamily="18" charset="0"/>
              </a:rPr>
              <a:t>Deep Learning Future:</a:t>
            </a:r>
            <a:r>
              <a:rPr lang="en-US" dirty="0">
                <a:effectLst/>
                <a:latin typeface="Bodoni MT" panose="02070603080606020203" pitchFamily="18" charset="0"/>
              </a:rPr>
              <a:t> Transformer-based embeddings (e.g., BERT) for semantic understanding.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75FF25-074C-2F99-E2C4-6DC3D5BCC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347" y="1711733"/>
            <a:ext cx="5360609" cy="481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22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18C4-7286-31F0-03EC-30BAE73E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</a:rPr>
              <a:t>🔍 How </a:t>
            </a:r>
            <a:r>
              <a:rPr lang="en-US" b="1" dirty="0" err="1">
                <a:effectLst/>
              </a:rPr>
              <a:t>EchoReel</a:t>
            </a:r>
            <a:r>
              <a:rPr lang="en-US" b="1" dirty="0">
                <a:effectLst/>
              </a:rPr>
              <a:t> Works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8F649-079A-E6F4-E797-F49FEAE36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97" y="2027706"/>
            <a:ext cx="9022612" cy="4691146"/>
          </a:xfrm>
        </p:spPr>
        <p:txBody>
          <a:bodyPr>
            <a:normAutofit fontScale="92500"/>
          </a:bodyPr>
          <a:lstStyle/>
          <a:p>
            <a:r>
              <a:rPr lang="en-US" dirty="0" err="1">
                <a:effectLst/>
                <a:latin typeface="Bodoni MT" panose="02070603080606020203" pitchFamily="18" charset="0"/>
              </a:rPr>
              <a:t>EchoReel</a:t>
            </a:r>
            <a:r>
              <a:rPr lang="en-US" dirty="0">
                <a:effectLst/>
                <a:latin typeface="Bodoni MT" panose="02070603080606020203" pitchFamily="18" charset="0"/>
              </a:rPr>
              <a:t> uses </a:t>
            </a:r>
            <a:r>
              <a:rPr lang="en-US" b="1" dirty="0">
                <a:effectLst/>
                <a:latin typeface="Bodoni MT" panose="02070603080606020203" pitchFamily="18" charset="0"/>
              </a:rPr>
              <a:t>Natural Language Processing (NLP)</a:t>
            </a:r>
            <a:r>
              <a:rPr lang="en-US" dirty="0">
                <a:effectLst/>
                <a:latin typeface="Bodoni MT" panose="02070603080606020203" pitchFamily="18" charset="0"/>
              </a:rPr>
              <a:t> and </a:t>
            </a:r>
            <a:r>
              <a:rPr lang="en-US" b="1" dirty="0">
                <a:effectLst/>
                <a:latin typeface="Bodoni MT" panose="02070603080606020203" pitchFamily="18" charset="0"/>
              </a:rPr>
              <a:t>Cosine Similarity</a:t>
            </a:r>
            <a:r>
              <a:rPr lang="en-US" dirty="0">
                <a:effectLst/>
                <a:latin typeface="Bodoni MT" panose="02070603080606020203" pitchFamily="18" charset="0"/>
              </a:rPr>
              <a:t> to understand each movie’s narrative DNA and recommend contextually similar titles.</a:t>
            </a:r>
          </a:p>
          <a:p>
            <a:r>
              <a:rPr lang="en-US" b="1" dirty="0">
                <a:effectLst/>
                <a:latin typeface="Bodoni MT" panose="02070603080606020203" pitchFamily="18" charset="0"/>
              </a:rPr>
              <a:t>Pipeline Overview:</a:t>
            </a:r>
            <a:endParaRPr lang="en-US" dirty="0">
              <a:effectLst/>
              <a:latin typeface="Bodoni MT" panose="02070603080606020203" pitchFamily="18" charset="0"/>
            </a:endParaRPr>
          </a:p>
          <a:p>
            <a:pPr marL="0" indent="0">
              <a:buNone/>
            </a:pPr>
            <a:r>
              <a:rPr lang="en-US" dirty="0">
                <a:effectLst/>
                <a:latin typeface="Bodoni MT" panose="02070603080606020203" pitchFamily="18" charset="0"/>
              </a:rPr>
              <a:t> </a:t>
            </a:r>
            <a:r>
              <a:rPr lang="en-US" b="1" dirty="0">
                <a:effectLst/>
                <a:latin typeface="Bodoni MT" panose="02070603080606020203" pitchFamily="18" charset="0"/>
              </a:rPr>
              <a:t>Data Source:</a:t>
            </a:r>
            <a:r>
              <a:rPr lang="en-US" dirty="0">
                <a:effectLst/>
                <a:latin typeface="Bodoni MT" panose="02070603080606020203" pitchFamily="18" charset="0"/>
              </a:rPr>
              <a:t> Movies dataset fetched from </a:t>
            </a:r>
            <a:r>
              <a:rPr lang="en-US" b="1" dirty="0">
                <a:effectLst/>
                <a:latin typeface="Bodoni MT" panose="02070603080606020203" pitchFamily="18" charset="0"/>
              </a:rPr>
              <a:t>Kaggle</a:t>
            </a:r>
            <a:r>
              <a:rPr lang="en-US" dirty="0">
                <a:effectLst/>
                <a:latin typeface="Bodoni MT" panose="02070603080606020203" pitchFamily="18" charset="0"/>
              </a:rPr>
              <a:t>: ML-Based-Movies-Recommender/dataset/tmdb_5000_credits.csv and tmdb_5000_movies.csv</a:t>
            </a:r>
            <a:br>
              <a:rPr lang="en-US" dirty="0">
                <a:effectLst/>
                <a:latin typeface="Bodoni MT" panose="02070603080606020203" pitchFamily="18" charset="0"/>
              </a:rPr>
            </a:br>
            <a:r>
              <a:rPr lang="en-US" dirty="0">
                <a:effectLst/>
                <a:latin typeface="Bodoni MT" panose="02070603080606020203" pitchFamily="18" charset="0"/>
              </a:rPr>
              <a:t> </a:t>
            </a:r>
            <a:r>
              <a:rPr lang="en-US" b="1" dirty="0">
                <a:effectLst/>
                <a:latin typeface="Bodoni MT" panose="02070603080606020203" pitchFamily="18" charset="0"/>
              </a:rPr>
              <a:t>Preprocessing:</a:t>
            </a:r>
            <a:r>
              <a:rPr lang="en-US" dirty="0">
                <a:effectLst/>
                <a:latin typeface="Bodoni MT" panose="02070603080606020203" pitchFamily="18" charset="0"/>
              </a:rPr>
              <a:t> Extracts </a:t>
            </a:r>
            <a:r>
              <a:rPr lang="en-US" i="1" dirty="0">
                <a:effectLst/>
                <a:latin typeface="Bodoni MT" panose="02070603080606020203" pitchFamily="18" charset="0"/>
              </a:rPr>
              <a:t>overview</a:t>
            </a:r>
            <a:r>
              <a:rPr lang="en-US" dirty="0">
                <a:effectLst/>
                <a:latin typeface="Bodoni MT" panose="02070603080606020203" pitchFamily="18" charset="0"/>
              </a:rPr>
              <a:t>, </a:t>
            </a:r>
            <a:r>
              <a:rPr lang="en-US" i="1" dirty="0">
                <a:effectLst/>
                <a:latin typeface="Bodoni MT" panose="02070603080606020203" pitchFamily="18" charset="0"/>
              </a:rPr>
              <a:t>genres</a:t>
            </a:r>
            <a:r>
              <a:rPr lang="en-US" dirty="0">
                <a:effectLst/>
                <a:latin typeface="Bodoni MT" panose="02070603080606020203" pitchFamily="18" charset="0"/>
              </a:rPr>
              <a:t>, </a:t>
            </a:r>
            <a:r>
              <a:rPr lang="en-US" i="1" dirty="0">
                <a:effectLst/>
                <a:latin typeface="Bodoni MT" panose="02070603080606020203" pitchFamily="18" charset="0"/>
              </a:rPr>
              <a:t>cast</a:t>
            </a:r>
            <a:r>
              <a:rPr lang="en-US" dirty="0">
                <a:effectLst/>
                <a:latin typeface="Bodoni MT" panose="02070603080606020203" pitchFamily="18" charset="0"/>
              </a:rPr>
              <a:t>, </a:t>
            </a:r>
            <a:r>
              <a:rPr lang="en-US" i="1" dirty="0">
                <a:effectLst/>
                <a:latin typeface="Bodoni MT" panose="02070603080606020203" pitchFamily="18" charset="0"/>
              </a:rPr>
              <a:t>keywords</a:t>
            </a:r>
            <a:r>
              <a:rPr lang="en-US" dirty="0">
                <a:effectLst/>
                <a:latin typeface="Bodoni MT" panose="02070603080606020203" pitchFamily="18" charset="0"/>
              </a:rPr>
              <a:t>, and </a:t>
            </a:r>
            <a:r>
              <a:rPr lang="en-US" i="1" dirty="0">
                <a:effectLst/>
                <a:latin typeface="Bodoni MT" panose="02070603080606020203" pitchFamily="18" charset="0"/>
              </a:rPr>
              <a:t>crew</a:t>
            </a:r>
            <a:r>
              <a:rPr lang="en-US" dirty="0">
                <a:effectLst/>
                <a:latin typeface="Bodoni MT" panose="02070603080606020203" pitchFamily="18" charset="0"/>
              </a:rPr>
              <a:t> data</a:t>
            </a:r>
            <a:br>
              <a:rPr lang="en-US" dirty="0">
                <a:effectLst/>
                <a:latin typeface="Bodoni MT" panose="02070603080606020203" pitchFamily="18" charset="0"/>
              </a:rPr>
            </a:br>
            <a:r>
              <a:rPr lang="en-US" dirty="0">
                <a:effectLst/>
                <a:latin typeface="Bodoni MT" panose="02070603080606020203" pitchFamily="18" charset="0"/>
              </a:rPr>
              <a:t> </a:t>
            </a:r>
            <a:r>
              <a:rPr lang="en-US" b="1" dirty="0">
                <a:effectLst/>
                <a:latin typeface="Bodoni MT" panose="02070603080606020203" pitchFamily="18" charset="0"/>
              </a:rPr>
              <a:t>Feature Engineering:</a:t>
            </a:r>
            <a:r>
              <a:rPr lang="en-US" dirty="0">
                <a:effectLst/>
                <a:latin typeface="Bodoni MT" panose="02070603080606020203" pitchFamily="18" charset="0"/>
              </a:rPr>
              <a:t> Merges all text features into a unified “tags” column</a:t>
            </a:r>
            <a:br>
              <a:rPr lang="en-US" dirty="0">
                <a:effectLst/>
                <a:latin typeface="Bodoni MT" panose="02070603080606020203" pitchFamily="18" charset="0"/>
              </a:rPr>
            </a:br>
            <a:r>
              <a:rPr lang="en-US" dirty="0">
                <a:effectLst/>
                <a:latin typeface="Bodoni MT" panose="02070603080606020203" pitchFamily="18" charset="0"/>
              </a:rPr>
              <a:t> </a:t>
            </a:r>
            <a:r>
              <a:rPr lang="en-US" b="1" dirty="0">
                <a:effectLst/>
                <a:latin typeface="Bodoni MT" panose="02070603080606020203" pitchFamily="18" charset="0"/>
              </a:rPr>
              <a:t>Vectorization:</a:t>
            </a:r>
            <a:r>
              <a:rPr lang="en-US" dirty="0">
                <a:effectLst/>
                <a:latin typeface="Bodoni MT" panose="02070603080606020203" pitchFamily="18" charset="0"/>
              </a:rPr>
              <a:t> Converts text data into numerical form using </a:t>
            </a:r>
            <a:r>
              <a:rPr lang="en-US" b="1" dirty="0" err="1">
                <a:effectLst/>
                <a:latin typeface="Bodoni MT" panose="02070603080606020203" pitchFamily="18" charset="0"/>
              </a:rPr>
              <a:t>CountVectorizer</a:t>
            </a:r>
            <a:br>
              <a:rPr lang="en-US" dirty="0">
                <a:effectLst/>
                <a:latin typeface="Bodoni MT" panose="02070603080606020203" pitchFamily="18" charset="0"/>
              </a:rPr>
            </a:br>
            <a:r>
              <a:rPr lang="en-US" dirty="0">
                <a:effectLst/>
                <a:latin typeface="Bodoni MT" panose="02070603080606020203" pitchFamily="18" charset="0"/>
              </a:rPr>
              <a:t> </a:t>
            </a:r>
            <a:r>
              <a:rPr lang="en-US" b="1" dirty="0">
                <a:effectLst/>
                <a:latin typeface="Bodoni MT" panose="02070603080606020203" pitchFamily="18" charset="0"/>
              </a:rPr>
              <a:t>Similarity Computation:</a:t>
            </a:r>
            <a:r>
              <a:rPr lang="en-US" dirty="0">
                <a:effectLst/>
                <a:latin typeface="Bodoni MT" panose="02070603080606020203" pitchFamily="18" charset="0"/>
              </a:rPr>
              <a:t> Uses </a:t>
            </a:r>
            <a:r>
              <a:rPr lang="en-US" b="1" dirty="0">
                <a:effectLst/>
                <a:latin typeface="Bodoni MT" panose="02070603080606020203" pitchFamily="18" charset="0"/>
              </a:rPr>
              <a:t>Cosine Similarity</a:t>
            </a:r>
            <a:r>
              <a:rPr lang="en-US" dirty="0">
                <a:effectLst/>
                <a:latin typeface="Bodoni MT" panose="02070603080606020203" pitchFamily="18" charset="0"/>
              </a:rPr>
              <a:t> to find the closest movies in vector space</a:t>
            </a:r>
            <a:br>
              <a:rPr lang="en-US">
                <a:effectLst/>
                <a:latin typeface="Bodoni MT" panose="02070603080606020203" pitchFamily="18" charset="0"/>
              </a:rPr>
            </a:br>
            <a:r>
              <a:rPr lang="en-US">
                <a:effectLst/>
                <a:latin typeface="Bodoni MT" panose="02070603080606020203" pitchFamily="18" charset="0"/>
              </a:rPr>
              <a:t> </a:t>
            </a:r>
            <a:r>
              <a:rPr lang="en-US" b="1" dirty="0">
                <a:effectLst/>
                <a:latin typeface="Bodoni MT" panose="02070603080606020203" pitchFamily="18" charset="0"/>
              </a:rPr>
              <a:t>Poster Retrieval &amp; Output:</a:t>
            </a:r>
            <a:r>
              <a:rPr lang="en-US" dirty="0">
                <a:effectLst/>
                <a:latin typeface="Bodoni MT" panose="02070603080606020203" pitchFamily="18" charset="0"/>
              </a:rPr>
              <a:t> Top 5–10 recommendations displayed via </a:t>
            </a:r>
            <a:r>
              <a:rPr lang="en-US" b="1" dirty="0" err="1">
                <a:effectLst/>
                <a:latin typeface="Bodoni MT" panose="02070603080606020203" pitchFamily="18" charset="0"/>
              </a:rPr>
              <a:t>Streamlit</a:t>
            </a:r>
            <a:r>
              <a:rPr lang="en-US" dirty="0">
                <a:effectLst/>
                <a:latin typeface="Bodoni MT" panose="02070603080606020203" pitchFamily="18" charset="0"/>
              </a:rPr>
              <a:t>, with posters fetched using the </a:t>
            </a:r>
            <a:r>
              <a:rPr lang="en-US" b="1" dirty="0">
                <a:effectLst/>
                <a:latin typeface="Bodoni MT" panose="02070603080606020203" pitchFamily="18" charset="0"/>
              </a:rPr>
              <a:t>OMDB API</a:t>
            </a:r>
            <a:endParaRPr lang="en-US" dirty="0">
              <a:effectLst/>
              <a:latin typeface="Bodoni MT" panose="02070603080606020203" pitchFamily="18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A273D-4DD0-0B01-AC47-68BD7752B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586" y="2742756"/>
            <a:ext cx="3154017" cy="245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72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95FD-851D-C45A-3412-38F6C542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</a:rPr>
              <a:t>⚙️ Technology Stack</a:t>
            </a:r>
            <a:br>
              <a:rPr lang="en-US" dirty="0">
                <a:effectLst/>
              </a:rPr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E92B94-7CD0-FFAD-6C87-A96DB66FD0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325294"/>
              </p:ext>
            </p:extLst>
          </p:nvPr>
        </p:nvGraphicFramePr>
        <p:xfrm>
          <a:off x="491935" y="1935921"/>
          <a:ext cx="8097078" cy="472660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753332">
                  <a:extLst>
                    <a:ext uri="{9D8B030D-6E8A-4147-A177-3AD203B41FA5}">
                      <a16:colId xmlns:a16="http://schemas.microsoft.com/office/drawing/2014/main" val="957132596"/>
                    </a:ext>
                  </a:extLst>
                </a:gridCol>
                <a:gridCol w="5343746">
                  <a:extLst>
                    <a:ext uri="{9D8B030D-6E8A-4147-A177-3AD203B41FA5}">
                      <a16:colId xmlns:a16="http://schemas.microsoft.com/office/drawing/2014/main" val="769056661"/>
                    </a:ext>
                  </a:extLst>
                </a:gridCol>
              </a:tblGrid>
              <a:tr h="5599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Component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Technology Used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77801006"/>
                  </a:ext>
                </a:extLst>
              </a:tr>
              <a:tr h="5599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Programming Language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Python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8953563"/>
                  </a:ext>
                </a:extLst>
              </a:tr>
              <a:tr h="5599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Libraries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Pandas, NumPy, Scikit-learn, NLTK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61761396"/>
                  </a:ext>
                </a:extLst>
              </a:tr>
              <a:tr h="5599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Dataset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Kaggle: tmdb_5000_credits.csv &amp; tmdb_5000_movies.csv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77643537"/>
                  </a:ext>
                </a:extLst>
              </a:tr>
              <a:tr h="6671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API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OMDB API (for movie posters)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49056781"/>
                  </a:ext>
                </a:extLst>
              </a:tr>
              <a:tr h="5599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ML Techniques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CountVectorizer, Cosine Similarity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94742933"/>
                  </a:ext>
                </a:extLst>
              </a:tr>
              <a:tr h="5599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Deployment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 err="1">
                          <a:effectLst/>
                        </a:rPr>
                        <a:t>Streamlit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6818017"/>
                  </a:ext>
                </a:extLst>
              </a:tr>
              <a:tr h="5599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Model Saving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Pickle serialization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1781416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76F6668-0DFB-ECEE-3FE7-0FA19920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013" y="1272760"/>
            <a:ext cx="3472070" cy="280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3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F327C-B90F-7810-0C25-82736A08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</a:rPr>
              <a:t>Implementation Process and System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5ACDC-0774-A18F-83DC-595C0ED48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16" y="2008212"/>
            <a:ext cx="7343100" cy="4240188"/>
          </a:xfrm>
        </p:spPr>
        <p:txBody>
          <a:bodyPr>
            <a:normAutofit/>
          </a:bodyPr>
          <a:lstStyle/>
          <a:p>
            <a:pPr lvl="0"/>
            <a:r>
              <a:rPr lang="en-US" b="1" dirty="0">
                <a:effectLst/>
              </a:rPr>
              <a:t>Stage 1:</a:t>
            </a:r>
            <a:r>
              <a:rPr lang="en-US" dirty="0">
                <a:effectLst/>
              </a:rPr>
              <a:t> Data Ingestion → Loading and merging CSVs</a:t>
            </a:r>
          </a:p>
          <a:p>
            <a:pPr lvl="0"/>
            <a:r>
              <a:rPr lang="en-US" b="1" dirty="0">
                <a:effectLst/>
              </a:rPr>
              <a:t>Stage 2:</a:t>
            </a:r>
            <a:r>
              <a:rPr lang="en-US" dirty="0">
                <a:effectLst/>
              </a:rPr>
              <a:t> Data Validation → Removing null &amp; duplicate entries</a:t>
            </a:r>
          </a:p>
          <a:p>
            <a:pPr lvl="0"/>
            <a:r>
              <a:rPr lang="en-US" b="1" dirty="0">
                <a:effectLst/>
              </a:rPr>
              <a:t>Stage 3:</a:t>
            </a:r>
            <a:r>
              <a:rPr lang="en-US" dirty="0">
                <a:effectLst/>
              </a:rPr>
              <a:t> Data Transformation → Generating tags, vectorization</a:t>
            </a:r>
          </a:p>
          <a:p>
            <a:pPr lvl="0"/>
            <a:r>
              <a:rPr lang="en-US" b="1" dirty="0">
                <a:effectLst/>
              </a:rPr>
              <a:t>Stage 4:</a:t>
            </a:r>
            <a:r>
              <a:rPr lang="en-US" dirty="0">
                <a:effectLst/>
              </a:rPr>
              <a:t> Model Training → Computing cosine similarity matrix</a:t>
            </a:r>
          </a:p>
          <a:p>
            <a:pPr lvl="0"/>
            <a:r>
              <a:rPr lang="en-US" b="1" dirty="0">
                <a:effectLst/>
              </a:rPr>
              <a:t>Stage 5:</a:t>
            </a:r>
            <a:r>
              <a:rPr lang="en-US" dirty="0">
                <a:effectLst/>
              </a:rPr>
              <a:t> Deployment → Building and running </a:t>
            </a:r>
            <a:r>
              <a:rPr lang="en-US" dirty="0" err="1">
                <a:effectLst/>
              </a:rPr>
              <a:t>Streamlit</a:t>
            </a:r>
            <a:r>
              <a:rPr lang="en-US" dirty="0">
                <a:effectLst/>
              </a:rPr>
              <a:t> app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71619-5374-5347-9030-6EE301F8C171}"/>
              </a:ext>
            </a:extLst>
          </p:cNvPr>
          <p:cNvSpPr txBox="1"/>
          <p:nvPr/>
        </p:nvSpPr>
        <p:spPr>
          <a:xfrm>
            <a:off x="7655851" y="3109079"/>
            <a:ext cx="42956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Input (Movie Title)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↓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Preprocessing &amp; Tag Generation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↓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Vectorization using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CountVectorizer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↓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Cosine Similarity Computation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↓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 5 Similar Movies + Poster Display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↓</a:t>
            </a:r>
          </a:p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Streamlit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UI Output</a:t>
            </a:r>
          </a:p>
        </p:txBody>
      </p:sp>
    </p:spTree>
    <p:extLst>
      <p:ext uri="{BB962C8B-B14F-4D97-AF65-F5344CB8AC3E}">
        <p14:creationId xmlns:p14="http://schemas.microsoft.com/office/powerpoint/2010/main" val="2510366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F219E-34B6-3567-BB11-85063852E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Application Interface (Demo)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57FDDD-BBF6-1B92-45CD-E43B2DD15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843" y="2103746"/>
            <a:ext cx="6851176" cy="3714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AA783-DF2E-A803-B482-C6784B25A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43" y="1866900"/>
            <a:ext cx="11573301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9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EB82A-4EFB-71CB-5E37-37CB786F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</a:rPr>
              <a:t>🎯 Evaluation Metrics</a:t>
            </a:r>
            <a:br>
              <a:rPr lang="en-US" dirty="0">
                <a:effectLst/>
              </a:rPr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6FE38A-F0AF-B665-57C9-77608D77FD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0943208"/>
              </p:ext>
            </p:extLst>
          </p:nvPr>
        </p:nvGraphicFramePr>
        <p:xfrm>
          <a:off x="552450" y="2195885"/>
          <a:ext cx="10715106" cy="30519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11048">
                  <a:extLst>
                    <a:ext uri="{9D8B030D-6E8A-4147-A177-3AD203B41FA5}">
                      <a16:colId xmlns:a16="http://schemas.microsoft.com/office/drawing/2014/main" val="3926690297"/>
                    </a:ext>
                  </a:extLst>
                </a:gridCol>
                <a:gridCol w="5008812">
                  <a:extLst>
                    <a:ext uri="{9D8B030D-6E8A-4147-A177-3AD203B41FA5}">
                      <a16:colId xmlns:a16="http://schemas.microsoft.com/office/drawing/2014/main" val="1793848806"/>
                    </a:ext>
                  </a:extLst>
                </a:gridCol>
                <a:gridCol w="2995246">
                  <a:extLst>
                    <a:ext uri="{9D8B030D-6E8A-4147-A177-3AD203B41FA5}">
                      <a16:colId xmlns:a16="http://schemas.microsoft.com/office/drawing/2014/main" val="2392867776"/>
                    </a:ext>
                  </a:extLst>
                </a:gridCol>
              </a:tblGrid>
              <a:tr h="3814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Metric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Purpose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Result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553078"/>
                  </a:ext>
                </a:extLst>
              </a:tr>
              <a:tr h="667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Precision@10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Measures relevance among top 10 recommendations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853479"/>
                  </a:ext>
                </a:extLst>
              </a:tr>
              <a:tr h="3814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Recall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Fraction of relevant movies retrieved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7684139"/>
                  </a:ext>
                </a:extLst>
              </a:tr>
              <a:tr h="3814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F1-Score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Balances precision and 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434252"/>
                  </a:ext>
                </a:extLst>
              </a:tr>
              <a:tr h="1239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Cosine Similarity Score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Measures vector-level closeness between movies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Most values 0.6–1.0; high intra-movie similarity on diagonal; clusters indicate thematic/genre grouping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14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4034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1059</Words>
  <Application>Microsoft Office PowerPoint</Application>
  <PresentationFormat>Widescreen</PresentationFormat>
  <Paragraphs>104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Algerian</vt:lpstr>
      <vt:lpstr>Arial</vt:lpstr>
      <vt:lpstr>Arial Narrow</vt:lpstr>
      <vt:lpstr>Bodoni MT</vt:lpstr>
      <vt:lpstr>Bodoni MT Black</vt:lpstr>
      <vt:lpstr>Bookman Old Style</vt:lpstr>
      <vt:lpstr>Calibri</vt:lpstr>
      <vt:lpstr>Rockwell</vt:lpstr>
      <vt:lpstr>Segoe UI Emoji</vt:lpstr>
      <vt:lpstr>Damask</vt:lpstr>
      <vt:lpstr>EchoReel: A Content-Based Movie Recommendation System 🎬</vt:lpstr>
      <vt:lpstr> Introduction</vt:lpstr>
      <vt:lpstr>🌍 The Modern Entertainment Dilemma</vt:lpstr>
      <vt:lpstr>🧠 The AI Revolution in Movie Discovery </vt:lpstr>
      <vt:lpstr>🔍 How EchoReel Works </vt:lpstr>
      <vt:lpstr>⚙️ Technology Stack </vt:lpstr>
      <vt:lpstr>Implementation Process and System Architecture</vt:lpstr>
      <vt:lpstr>Application Interface (Demo)</vt:lpstr>
      <vt:lpstr>🎯 Evaluation Metrics </vt:lpstr>
      <vt:lpstr>Heatmap of similarity scores</vt:lpstr>
      <vt:lpstr>🏆 Results &amp; Observations</vt:lpstr>
      <vt:lpstr>🌟 Industry Impact </vt:lpstr>
      <vt:lpstr>🧩 Ethics &amp; Data Responsibility </vt:lpstr>
      <vt:lpstr>🌱 Sustainability in AI Systems </vt:lpstr>
      <vt:lpstr>🚀 The Road Ahead </vt:lpstr>
      <vt:lpstr>💡 Conclusion: Empowering Stories Through AI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harshit kumar</dc:creator>
  <cp:lastModifiedBy>harshit kumar</cp:lastModifiedBy>
  <cp:revision>3</cp:revision>
  <dcterms:created xsi:type="dcterms:W3CDTF">2025-10-05T09:00:00Z</dcterms:created>
  <dcterms:modified xsi:type="dcterms:W3CDTF">2025-10-06T22:02:35Z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